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 Id="rId3" Type="http://schemas.openxmlformats.org/officeDocument/2006/relationships/hyperlink" Target="https://jira.egnyte-it.com/browse/CFS-67854" TargetMode="External"/><Relationship Id="rId4" Type="http://schemas.openxmlformats.org/officeDocument/2006/relationships/hyperlink" Target="https://egnyte.atlassian.net/wiki/spaces/CFS/pages/1512046594/Scheduled+reports+enhancements+user+stories"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 Id="rId4" Type="http://schemas.openxmlformats.org/officeDocument/2006/relationships/hyperlink" Target="https://egnyte.atlassian.net/wiki/spaces/DEL/pages/1014202389/Unusual+Access+-+Reduce+false+positives+associated+with+Windows+system+activity"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 Id="rId5" Type="http://schemas.openxmlformats.org/officeDocument/2006/relationships/hyperlink" Target="https://egnyte.atlassian.net/wiki/spaces/DEL/pages/1065386630/Issues+-+Risk+vs+Data+Access+Hygiene"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822e97-db7e-4b12-8731-0ef850240c77" TargetMode="External"/><Relationship Id="rId3" Type="http://schemas.openxmlformats.org/officeDocument/2006/relationships/hyperlink" Target="https://jira.egnyte-it.com/browse/DEL-44970"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c6974cea-22c1-4566-8fe7-c7d0a383b922" TargetMode="External"/><Relationship Id="rId4" Type="http://schemas.openxmlformats.org/officeDocument/2006/relationships/hyperlink" Target="https://jira.egnyte-it.com/browse/GR-562" TargetMode="External"/><Relationship Id="rId5" Type="http://schemas.openxmlformats.org/officeDocument/2006/relationships/hyperlink" Target="https://jira.egnyte-it.com/browse/PENDO-62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21.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 Id="rId4" Type="http://schemas.openxmlformats.org/officeDocument/2006/relationships/hyperlink" Target="https://egnyte.atlassian.net/wiki/spaces/PM/pages/854786050"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egnyte.atlassian.net/wiki/spaces/FSI/pages/1442087082/Document+Portal+v4.0+User+Stories"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a61dacf8-b865-4e46-9544-1ff2d7cd518a"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6.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9.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1.png"/><Relationship Id="rId5" Type="http://schemas.openxmlformats.org/officeDocument/2006/relationships/hyperlink" Target="https://egnyte.productboard.com/entity-detail/features/0449d206-aa74-4e5e-87d0-c8de17c78b43"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5fb0513-654b-4210-8d5f-c1aae97f9d35" TargetMode="External"/><Relationship Id="rId3" Type="http://schemas.openxmlformats.org/officeDocument/2006/relationships/hyperlink" Target="https://jira.egnyte-it.com/browse/DLAB-5054" TargetMode="External"/><Relationship Id="rId4" Type="http://schemas.openxmlformats.org/officeDocument/2006/relationships/hyperlink" Target="https://egnyte.atlassian.net/wiki/spaces/CFS/pages/1227161693/Agents+Introduction+in+Egnyte+Platform+Q1+Q2"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https://jira.egnyte-it.com/browse/CFS-67870"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egnyte.com/" TargetMode="External"/><Relationship Id="rId3" Type="http://schemas.openxmlformats.org/officeDocument/2006/relationships/hyperlink" Target="https://egnyte.productboard.com/entity-detail/features/65a1d2a1-8247-457c-b7db-fcfea02d28b0" TargetMode="External"/><Relationship Id="rId4" Type="http://schemas.openxmlformats.org/officeDocument/2006/relationships/hyperlink" Target="https://jira.egnyte-it.com/browse/APPS-1253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9df0649-422b-47fa-825e-2218213b822b" TargetMode="External"/><Relationship Id="rId3" Type="http://schemas.openxmlformats.org/officeDocument/2006/relationships/hyperlink" Target="https://jira.egnyte-it.com/browse/APPS-13663"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81f3e4-203b-44e0-a4d6-76ff6f6a9c99" TargetMode="External"/><Relationship Id="rId3" Type="http://schemas.openxmlformats.org/officeDocument/2006/relationships/hyperlink" Target="https://jira.egnyte-it.com/browse/APPS-13022"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3c8513-e8e6-4dfc-bcc7-cd9ec01c5ab4" TargetMode="External"/><Relationship Id="rId3" Type="http://schemas.openxmlformats.org/officeDocument/2006/relationships/hyperlink" Target="https://jira.egnyte-it.com/browse/EMT-13747"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52807" TargetMode="External"/><Relationship Id="rId5" Type="http://schemas.openxmlformats.org/officeDocument/2006/relationships/hyperlink" Target="https://egnyte.atlassian.net/wiki/spaces/AEC/pages/258376949/Project+Center"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04cea1e2-736b-43d3-85a1-cd17ba58f927" TargetMode="External"/><Relationship Id="rId4" Type="http://schemas.openxmlformats.org/officeDocument/2006/relationships/hyperlink" Target="https://jira.egnyte-it.com/browse/DEL-43511"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b0dd056-930f-41ce-94f6-bdd64bc380e6" TargetMode="External"/><Relationship Id="rId3" Type="http://schemas.openxmlformats.org/officeDocument/2006/relationships/hyperlink" Target="https://jira.egnyte-it.com/browse/DEL-31667" TargetMode="External"/><Relationship Id="rId4" Type="http://schemas.openxmlformats.org/officeDocument/2006/relationships/hyperlink" Target="https://egnyte.atlassian.net/wiki/spaces/DEL/pages/1009909903/Content+Safeguards+-+Group-based+Link+Sharing+Controls+-+Phase+2"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spcAft>
                <a:spcPts val="400"/>
              </a:spcAft>
            </a:pPr>
            <a: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a:t>
            </a:r>
          </a:p>
          <a:p>
            <a:pPr>
              <a:spcAft>
                <a:spcPts val="600"/>
              </a:spcAft>
            </a:pPr>
            <a:r>
              <a:rPr sz="1100" b="1" u="none">
                <a:latin typeface="Avenir"/>
              </a:rPr>
              <a:t>Feature Description</a:t>
            </a:r>
          </a:p>
          <a:p>
            <a:pPr>
              <a:spcAft>
                <a:spcPts val="600"/>
              </a:spcAft>
            </a:pPr>
            <a:r>
              <a:rPr sz="1100" b="0" u="none">
                <a:latin typeface="Avenir"/>
              </a:rPr>
              <a:t>Improve our ability to distinguish between user and system access/download events for Desktop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Read the label from an uploaded file and insert it into file metadata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Files that have been stamped with a Purview-label outside of Egnyte and then uploaded into Egnyte do not have this label information available with the file metadata in Egnyte. Such files do not show in search results by metadata.</a:t>
            </a:r>
          </a:p>
          <a:p>
            <a:pPr>
              <a:spcAft>
                <a:spcPts val="600"/>
              </a:spcAft>
            </a:pPr>
            <a:r>
              <a:rPr sz="1100" b="1" u="none">
                <a:latin typeface="Avenir"/>
              </a:rPr>
              <a:t>User Story</a:t>
            </a:r>
          </a:p>
          <a:p>
            <a:pPr>
              <a:spcAft>
                <a:spcPts val="600"/>
              </a:spcAft>
            </a:pPr>
            <a:r>
              <a:rPr sz="1100" b="0" u="none">
                <a:latin typeface="Avenir"/>
              </a:rPr>
              <a:t>As a business user I would like to automatically read the Purview-label, if it exists, on an uploaded file and insert this into the file's metadata in Egnyte so that I can search for all files in Egnyte that have the same Purview-label.</a:t>
            </a:r>
          </a:p>
          <a:p>
            <a:pPr>
              <a:spcAft>
                <a:spcPts val="600"/>
              </a:spcAft>
            </a:pPr>
            <a:r>
              <a:rPr sz="1100" b="1" u="none">
                <a:latin typeface="Avenir"/>
              </a:rPr>
              <a:t>Feature Description</a:t>
            </a:r>
          </a:p>
          <a:p>
            <a:pPr>
              <a:spcAft>
                <a:spcPts val="400"/>
              </a:spcAft>
            </a:pPr>
            <a:r>
              <a:t>• When a file is uploaded to Egnyte, check if the file already has a Purview-label</a:t>
            </a:r>
          </a:p>
          <a:p>
            <a:pPr>
              <a:spcAft>
                <a:spcPts val="400"/>
              </a:spcAft>
            </a:pPr>
            <a:r>
              <a:t>• If yes, read the Purview-label information and insert it into the file's metadata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DEL-44970</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GR-562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13430"/>
            <a:ext cx="3873500" cy="2121278"/>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0" u="none">
                <a:latin typeface="Avenir"/>
              </a:rPr>
              <a:t>Execute a customer-provided Gen AI prompt against the document in the workflow and use the results to either populate metadata, workflow comments, or doc comments.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idx="1" sz="half"/>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a:t>
            </a:r>
            <a:r>
              <a:rPr sz="1100" b="0" u="none">
                <a:latin typeface="Avenir"/>
              </a:rPr>
              <a:t>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DLAB-5054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600"/>
              </a:spcAft>
            </a:pPr>
            <a:r>
              <a:rPr sz="1100" b="0" u="none">
                <a:latin typeface="Avenir"/>
              </a:rPr>
              <a:t>Requirements</a:t>
            </a:r>
          </a:p>
          <a:p>
            <a:pPr>
              <a:spcAft>
                <a:spcPts val="400"/>
              </a:spcAft>
            </a:pPr>
            <a:r>
              <a:t>• Disable the following file actions in the context menu and in preview if available when the co-editing session is in progress.</a:t>
            </a:r>
          </a:p>
          <a:p>
            <a:pPr>
              <a:spcAft>
                <a:spcPts val="400"/>
              </a:spcAft>
            </a:pPr>
            <a:r>
              <a:t>• The proper tooltip should indicate that the action is disabled as the file is being edited.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CFS-67870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Sales Initiated Trial</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Offer a chance to start a Platform Enterprise trial to a potential customer. The customer is interested in Egnyte and we want to avoid starting them on a regular trial. We do not want them waiting for several days due to manual setup and removal of limitations of this plan.</a:t>
            </a:r>
          </a:p>
          <a:p>
            <a:pPr>
              <a:spcAft>
                <a:spcPts val="400"/>
              </a:spcAft>
            </a:pPr>
            <a:r>
              <a:t>• Send the user a "special email invite" (e.g. Thank you for being a great Egnyte customer...),</a:t>
            </a:r>
          </a:p>
          <a:p>
            <a:pPr>
              <a:spcAft>
                <a:spcPts val="400"/>
              </a:spcAft>
            </a:pPr>
            <a:r>
              <a:t>• Send the user a link to "Setup your account"</a:t>
            </a:r>
          </a:p>
          <a:p>
            <a:pPr>
              <a:spcAft>
                <a:spcPts val="400"/>
              </a:spcAft>
            </a:pPr>
            <a:r>
              <a:t>• Should use the same flow as Egnyte For Life only difference is that the PVI that they're landing on has a single plan</a:t>
            </a:r>
          </a:p>
          <a:p>
            <a:pPr>
              <a:spcAft>
                <a:spcPts val="800"/>
              </a:spcAft>
            </a:pPr>
            <a:r>
              <a:rPr sz="1100" b="1" u="none">
                <a:latin typeface="Avenir"/>
              </a:rPr>
              <a:t>Goals:</a:t>
            </a:r>
          </a:p>
          <a:p>
            <a:pPr>
              <a:spcAft>
                <a:spcPts val="400"/>
              </a:spcAft>
            </a:pPr>
            <a:r>
              <a:t>• Allows Sales to send an invitation to a PROSPECT and have them land on a Platform Enterprise Trial without limitations</a:t>
            </a:r>
          </a:p>
          <a:p>
            <a:pPr>
              <a:spcAft>
                <a:spcPts val="400"/>
              </a:spcAft>
            </a:pPr>
            <a:r>
              <a:t>• Create a domain without needing to do so on</a:t>
            </a:r>
            <a:r>
              <a:rPr sz="1100" b="0" u="sng">
                <a:latin typeface="Avenir"/>
                <a:hlinkClick r:id="rId2"/>
              </a:rPr>
              <a:t>https://www.egnyte.com/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APPS-12538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Automated Deployment Spillover</a:t>
            </a:r>
          </a:p>
        </p:txBody>
      </p:sp>
      <p:sp>
        <p:nvSpPr>
          <p:cNvPr id="3" name="Content Placeholder 2"/>
          <p:cNvSpPr>
            <a:spLocks noGrp="1"/>
          </p:cNvSpPr>
          <p:nvPr>
            <p:ph idx="1" sz="half"/>
          </p:nvPr>
        </p:nvSpPr>
        <p:spPr/>
        <p:txBody>
          <a:bodyPr/>
          <a:lstStyle/>
          <a:p>
            <a:pPr>
              <a:spcAft>
                <a:spcPts val="600"/>
              </a:spcAft>
            </a:pPr>
            <a:r>
              <a:rPr sz="1100" b="0" u="none">
                <a:latin typeface="Avenir"/>
              </a:rPr>
              <a:t>Automated Deployment Spillover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 The objective of this epic is to correct this so that we can give Sales a way to incentivize Platform Enterprise Lite and Platform Enterprise customers to upgrade.</a:t>
            </a:r>
          </a:p>
          <a:p>
            <a:pPr>
              <a:spcAft>
                <a:spcPts val="600"/>
              </a:spcAft>
            </a:pPr>
            <a:r>
              <a:rPr sz="1100" b="0" u="none">
                <a:latin typeface="Avenir"/>
              </a:rPr>
              <a:t>MSPs who have signed up &lt;span data-color="#de350b"&gt;</a:t>
            </a:r>
            <a:r>
              <a:rPr sz="1100" b="1" u="none">
                <a:latin typeface="Avenir"/>
              </a:rPr>
              <a:t>before</a:t>
            </a:r>
            <a:r>
              <a:rPr sz="1100" b="0" u="none">
                <a:latin typeface="Avenir"/>
              </a:rPr>
              <a:t>&lt;/span&gt; October 31st should have the following storage per user per plan:</a:t>
            </a:r>
          </a:p>
          <a:p>
            <a:pPr>
              <a:spcAft>
                <a:spcPts val="400"/>
              </a:spcAft>
            </a:pPr>
            <a:r>
              <a:t>• 200GB/per user for AFS</a:t>
            </a:r>
          </a:p>
          <a:p>
            <a:pPr>
              <a:spcAft>
                <a:spcPts val="400"/>
              </a:spcAft>
            </a:pPr>
            <a:r>
              <a:t>• 100GB/per user for Platform Enterprise</a:t>
            </a:r>
          </a:p>
          <a:p>
            <a:pPr>
              <a:spcAft>
                <a:spcPts val="400"/>
              </a:spcAft>
            </a:pPr>
            <a:r>
              <a:t>• 100GB/per user for Platform Enterprise Lite</a:t>
            </a:r>
          </a:p>
          <a:p>
            <a:pPr>
              <a:spcAft>
                <a:spcPts val="400"/>
              </a:spcAft>
            </a:pPr>
            <a:r>
              <a:t>• 100GB/per user for CFS</a:t>
            </a:r>
          </a:p>
          <a:p>
            <a:pPr>
              <a:spcAft>
                <a:spcPts val="600"/>
              </a:spcAft>
            </a:pPr>
            <a:r>
              <a:rPr sz="1100" b="0" u="none">
                <a:latin typeface="Avenir"/>
              </a:rPr>
              <a:t>MSPs who have signed up &lt;span data-color="#de350b"&gt;</a:t>
            </a:r>
            <a:r>
              <a:rPr sz="1100" b="1" u="none">
                <a:latin typeface="Avenir"/>
              </a:rPr>
              <a:t>after</a:t>
            </a:r>
            <a:r>
              <a:rPr sz="1100" b="0" u="none">
                <a:latin typeface="Avenir"/>
              </a:rPr>
              <a:t>&lt;/span&gt; October 31st should have the following storage per user per plan:</a:t>
            </a:r>
          </a:p>
          <a:p>
            <a:pPr>
              <a:spcAft>
                <a:spcPts val="400"/>
              </a:spcAft>
            </a:pPr>
            <a:r>
              <a:t>• 200GB/per user for AFS</a:t>
            </a:r>
          </a:p>
          <a:p>
            <a:pPr>
              <a:spcAft>
                <a:spcPts val="400"/>
              </a:spcAft>
            </a:pPr>
            <a:r>
              <a:t>• 200GB/per user for Platform Enterprise</a:t>
            </a:r>
          </a:p>
          <a:p>
            <a:pPr>
              <a:spcAft>
                <a:spcPts val="400"/>
              </a:spcAft>
            </a:pPr>
            <a:r>
              <a:t>• 200GB/per user for Platform Enterprise Lite</a:t>
            </a:r>
          </a:p>
          <a:p>
            <a:pPr>
              <a:spcAft>
                <a:spcPts val="400"/>
              </a:spcAft>
            </a:pPr>
            <a:r>
              <a:t>• 100GB/per user for CFS</a:t>
            </a:r>
          </a:p>
          <a:p>
            <a:pPr>
              <a:spcAft>
                <a:spcPts val="800"/>
              </a:spcAft>
            </a:pPr>
            <a:r>
              <a:rPr sz="1100" b="1" u="none">
                <a:latin typeface="Avenir"/>
              </a:rPr>
              <a:t>Goals:</a:t>
            </a:r>
          </a:p>
          <a:p>
            <a:pPr>
              <a:spcAft>
                <a:spcPts val="400"/>
              </a:spcAft>
            </a:pPr>
            <a:r>
              <a:t>• Figure out how many MSP domains across Platform Enterprise &amp; Platform Enterprise plans, who signed up prior to October 31st, have 200GB enabled; starting with the following PVIs:</a:t>
            </a:r>
          </a:p>
          <a:p>
            <a:pPr>
              <a:spcAft>
                <a:spcPts val="400"/>
              </a:spcAft>
            </a:pPr>
            <a:r>
              <a:t>• 892441</a:t>
            </a:r>
          </a:p>
          <a:p>
            <a:pPr>
              <a:spcAft>
                <a:spcPts val="400"/>
              </a:spcAft>
            </a:pPr>
            <a:r>
              <a:t>• 889731</a:t>
            </a:r>
          </a:p>
          <a:p>
            <a:pPr>
              <a:spcAft>
                <a:spcPts val="400"/>
              </a:spcAft>
            </a:pPr>
            <a:r>
              <a:t>• 889731</a:t>
            </a:r>
          </a:p>
          <a:p>
            <a:pPr>
              <a:spcAft>
                <a:spcPts val="400"/>
              </a:spcAft>
            </a:pPr>
            <a:r>
              <a:t>• 888371</a:t>
            </a:r>
          </a:p>
          <a:p>
            <a:pPr>
              <a:spcAft>
                <a:spcPts val="400"/>
              </a:spcAft>
            </a:pPr>
            <a:r>
              <a:t>• 877181</a:t>
            </a:r>
          </a:p>
          <a:p>
            <a:pPr>
              <a:spcAft>
                <a:spcPts val="400"/>
              </a:spcAft>
            </a:pPr>
            <a:r>
              <a:t>• 854851</a:t>
            </a:r>
          </a:p>
          <a:p>
            <a:pPr>
              <a:spcAft>
                <a:spcPts val="400"/>
              </a:spcAft>
            </a:pPr>
            <a:r>
              <a:t>• Create a script to update the storage per user on these domains from 200GB to 100GB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Uploads files using V4 format to Egnyte</a:t>
            </a:r>
          </a:p>
        </p:txBody>
      </p:sp>
      <p:sp>
        <p:nvSpPr>
          <p:cNvPr id="3" name="Content Placeholder 2"/>
          <p:cNvSpPr>
            <a:spLocks noGrp="1"/>
          </p:cNvSpPr>
          <p:nvPr>
            <p:ph idx="1" sz="half"/>
          </p:nvPr>
        </p:nvSpPr>
        <p:spPr/>
        <p:txBody>
          <a:bodyPr/>
          <a:lstStyle/>
          <a:p>
            <a:pPr>
              <a:spcAft>
                <a:spcPts val="600"/>
              </a:spcAft>
            </a:pPr>
            <a:r>
              <a:rPr sz="1100" b="0" u="none">
                <a:latin typeface="Avenir"/>
              </a:rPr>
              <a:t>v4 format files need to be mandates for all Eg clients to upload the data otherwise block cache does not work.</a:t>
            </a:r>
          </a:p>
          <a:p>
            <a:pPr>
              <a:spcAft>
                <a:spcPts val="400"/>
              </a:spcAft>
            </a:pPr>
            <a:r>
              <a:t>1. Use V4 header in the uploads</a:t>
            </a:r>
          </a:p>
          <a:p>
            <a:pPr>
              <a:spcAft>
                <a:spcPts val="400"/>
              </a:spcAft>
            </a:pPr>
            <a:r>
              <a:t>2. Chunk the file if file size is &gt; 128MB into multiple chunks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CFS-52807</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idx="1" sz="half"/>
          </p:nvPr>
        </p:nvSpPr>
        <p:spPr/>
        <p:txBody>
          <a:bodyPr/>
          <a:lstStyle/>
          <a:p>
            <a:pPr>
              <a:spcAft>
                <a:spcPts val="600"/>
              </a:spcAft>
            </a:pPr>
            <a:r>
              <a:rPr sz="1100" b="1" u="none">
                <a:latin typeface="Avenir"/>
              </a:rPr>
              <a:t>Context:</a:t>
            </a:r>
          </a:p>
          <a:p>
            <a:pPr>
              <a:spcAft>
                <a:spcPts val="600"/>
              </a:spcAft>
            </a:pPr>
            <a:r>
              <a:rPr sz="1100" b="0" u="none">
                <a:latin typeface="Avenir"/>
              </a:rPr>
              <a:t>User currently has the provision to access the list of unused permissions from the reporting center.</a:t>
            </a:r>
            <a:r>
              <a:rPr sz="1100" b="0" u="none">
                <a:latin typeface="Avenir"/>
              </a:rPr>
              <a:t>We want to extend the functionalty to highlight folders with unused permission direclty in the S&amp;G platform view.</a:t>
            </a:r>
          </a:p>
          <a:p>
            <a:pPr>
              <a:spcAft>
                <a:spcPts val="600"/>
              </a:spcAft>
            </a:pPr>
            <a:r>
              <a:rPr sz="1100" b="1" u="none">
                <a:latin typeface="Avenir"/>
              </a:rPr>
              <a:t>Requirement:</a:t>
            </a:r>
          </a:p>
          <a:p>
            <a:pPr>
              <a:spcAft>
                <a:spcPts val="400"/>
              </a:spcAft>
            </a:pPr>
            <a:r>
              <a:t>1. Show that a folder contains a UNUSED PERMISSION as shown below.</a:t>
            </a:r>
          </a:p>
          <a:p>
            <a:pPr>
              <a:spcAft>
                <a:spcPts val="400"/>
              </a:spcAft>
            </a:pPr>
            <a:r>
              <a:t>2. Primary Question: How do we describe which access is Unused?</a:t>
            </a:r>
          </a:p>
          <a:p>
            <a:pPr>
              <a:spcAft>
                <a:spcPts val="400"/>
              </a:spcAft>
            </a:pPr>
            <a:r>
              <a:t>3. On hover we can show the 'Reason' and point to chnage settings if required.</a:t>
            </a:r>
          </a:p>
          <a:p>
            <a:pPr>
              <a:spcAft>
                <a:spcPts val="400"/>
              </a:spcAft>
            </a:pPr>
            <a:r>
              <a:t>4. TBD: Provision for 'Action'</a:t>
            </a:r>
          </a:p>
          <a:p>
            <a:pPr>
              <a:spcAft>
                <a:spcPts val="400"/>
              </a:spcAft>
            </a:pPr>
            <a:r>
              <a:t>5. As additonal notation to be provided on the right pane indicating the amount of unused permissions on the folder.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DEL-43511</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730522"/>
            <a:ext cx="3873500" cy="1487094"/>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a:t>
            </a:r>
          </a:p>
          <a:p>
            <a:pPr>
              <a:spcAft>
                <a:spcPts val="600"/>
              </a:spcAft>
            </a:pPr>
            <a:r>
              <a:rPr sz="1100" b="1" u="none">
                <a:latin typeface="Avenir"/>
              </a:rPr>
              <a:t>User Story</a:t>
            </a:r>
          </a:p>
          <a:p>
            <a:pPr>
              <a:spcAft>
                <a:spcPts val="600"/>
              </a:spcAft>
            </a:pPr>
            <a:r>
              <a:rPr sz="1100" b="0" u="none">
                <a:latin typeface="Avenir"/>
              </a:rPr>
              <a:t>As an S&amp;G admin, I want to create flexible Content Safeguard restriction and exception policies to match my organizations specific group requirements.</a:t>
            </a:r>
          </a:p>
          <a:p>
            <a:pPr>
              <a:spcAft>
                <a:spcPts val="600"/>
              </a:spcAft>
            </a:pPr>
            <a:r>
              <a:rPr sz="1100" b="1" u="none">
                <a:latin typeface="Avenir"/>
              </a:rPr>
              <a:t>Feature Description</a:t>
            </a:r>
          </a:p>
          <a:p>
            <a:pPr>
              <a:spcAft>
                <a:spcPts val="600"/>
              </a:spcAft>
            </a:pPr>
            <a:r>
              <a:rPr sz="1100" b="0" u="none">
                <a:latin typeface="Avenir"/>
              </a:rPr>
              <a:t>Create Content Safeguard exception policies that support use cases such as:</a:t>
            </a:r>
          </a:p>
          <a:p>
            <a:pPr>
              <a:spcAft>
                <a:spcPts val="400"/>
              </a:spcAft>
            </a:pPr>
            <a:r>
              <a:t>1. Role/Group A can create password-only links on folder A, but Role/Group B is only allowed to create links to specific users on folder A</a:t>
            </a:r>
          </a:p>
          <a:p>
            <a:pPr>
              <a:spcAft>
                <a:spcPts val="400"/>
              </a:spcAft>
            </a:pPr>
            <a:r>
              <a:t>2. Allow administrators to share public links but prevent other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